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2.gif" ContentType="image/gif"/>
  <Override PartName="/ppt/media/image15.png" ContentType="image/png"/>
  <Override PartName="/ppt/media/image9.png" ContentType="image/png"/>
  <Override PartName="/ppt/media/image10.png" ContentType="image/png"/>
  <Override PartName="/ppt/media/image18.png" ContentType="image/png"/>
  <Override PartName="/ppt/media/image16.png" ContentType="image/png"/>
  <Override PartName="/ppt/media/image14.gif" ContentType="image/gif"/>
  <Override PartName="/ppt/media/image17.png" ContentType="image/png"/>
  <Override PartName="/ppt/media/image1.png" ContentType="image/png"/>
  <Override PartName="/ppt/media/image11.png" ContentType="image/png"/>
  <Override PartName="/ppt/media/image5.png" ContentType="image/png"/>
  <Override PartName="/ppt/media/image2.gif" ContentType="image/gif"/>
  <Override PartName="/ppt/media/image6.png" ContentType="image/png"/>
  <Override PartName="/ppt/media/image3.gif" ContentType="image/gif"/>
  <Override PartName="/ppt/media/image7.png" ContentType="image/png"/>
  <Override PartName="/ppt/media/image4.gif" ContentType="image/gif"/>
  <Override PartName="/ppt/media/image8.png" ContentType="image/png"/>
  <Override PartName="/ppt/media/image13.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0"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7"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sp>
        <p:nvSpPr>
          <p:cNvPr id="0" name="CustomShape 1"/>
          <p:cNvSpPr/>
          <p:nvPr/>
        </p:nvSpPr>
        <p:spPr>
          <a:xfrm>
            <a:off x="0" y="0"/>
            <a:ext cx="9143640" cy="487440"/>
          </a:xfrm>
          <a:prstGeom prst="rect">
            <a:avLst/>
          </a:prstGeom>
          <a:solidFill>
            <a:schemeClr val="lt1"/>
          </a:solidFill>
          <a:ln>
            <a:noFill/>
          </a:ln>
        </p:spPr>
        <p:style>
          <a:lnRef idx="0"/>
          <a:fillRef idx="0"/>
          <a:effectRef idx="0"/>
          <a:fontRef idx="minor"/>
        </p:style>
      </p:sp>
      <p:grpSp>
        <p:nvGrpSpPr>
          <p:cNvPr id="1" name="Group 2"/>
          <p:cNvGrpSpPr/>
          <p:nvPr/>
        </p:nvGrpSpPr>
        <p:grpSpPr>
          <a:xfrm>
            <a:off x="830520" y="1191600"/>
            <a:ext cx="745200" cy="45360"/>
            <a:chOff x="830520" y="1191600"/>
            <a:chExt cx="745200" cy="45360"/>
          </a:xfrm>
        </p:grpSpPr>
        <p:sp>
          <p:nvSpPr>
            <p:cNvPr id="2"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3"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 name="PlaceHolder 5"/>
          <p:cNvSpPr>
            <a:spLocks noGrp="1"/>
          </p:cNvSpPr>
          <p:nvPr>
            <p:ph type="title"/>
          </p:nvPr>
        </p:nvSpPr>
        <p:spPr>
          <a:xfrm>
            <a:off x="729360" y="1322280"/>
            <a:ext cx="7687800" cy="1664280"/>
          </a:xfrm>
          <a:prstGeom prst="rect">
            <a:avLst/>
          </a:prstGeom>
        </p:spPr>
        <p:txBody>
          <a:bodyPr tIns="91440" bIns="91440">
            <a:normAutofit/>
          </a:bodyPr>
          <a:p>
            <a:pPr algn="ctr"/>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5" name="PlaceHolder 6"/>
          <p:cNvSpPr>
            <a:spLocks noGrp="1"/>
          </p:cNvSpPr>
          <p:nvPr>
            <p:ph type="sldNum"/>
          </p:nvPr>
        </p:nvSpPr>
        <p:spPr>
          <a:xfrm>
            <a:off x="8536320" y="4749840"/>
            <a:ext cx="548280" cy="393120"/>
          </a:xfrm>
          <a:prstGeom prst="rect">
            <a:avLst/>
          </a:prstGeom>
        </p:spPr>
        <p:txBody>
          <a:bodyPr tIns="91440" bIns="91440" anchor="ctr">
            <a:normAutofit/>
          </a:bodyPr>
          <a:p>
            <a:pPr algn="r">
              <a:lnSpc>
                <a:spcPct val="100000"/>
              </a:lnSpc>
              <a:tabLst>
                <a:tab algn="l" pos="0"/>
              </a:tabLst>
            </a:pPr>
            <a:fld id="{252D3765-F551-4522-AB7B-399C0E8CEEAB}" type="slidenum">
              <a:rPr b="0" lang="en" sz="1000" spc="-1" strike="noStrike">
                <a:solidFill>
                  <a:srgbClr val="595959"/>
                </a:solidFill>
                <a:latin typeface="Lato"/>
                <a:ea typeface="Lato"/>
              </a:rPr>
              <a:t>&lt;number&gt;</a:t>
            </a:fld>
            <a:endParaRPr b="0" lang="en-US" sz="1000" spc="-1" strike="noStrike">
              <a:latin typeface="Times New Roman"/>
            </a:endParaRPr>
          </a:p>
        </p:txBody>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44" name="Group 2"/>
          <p:cNvGrpSpPr/>
          <p:nvPr/>
        </p:nvGrpSpPr>
        <p:grpSpPr>
          <a:xfrm>
            <a:off x="830520" y="1191600"/>
            <a:ext cx="745200" cy="45360"/>
            <a:chOff x="830520" y="1191600"/>
            <a:chExt cx="745200" cy="45360"/>
          </a:xfrm>
        </p:grpSpPr>
        <p:sp>
          <p:nvSpPr>
            <p:cNvPr id="45"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46"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7" name="PlaceHolder 5"/>
          <p:cNvSpPr>
            <a:spLocks noGrp="1"/>
          </p:cNvSpPr>
          <p:nvPr>
            <p:ph type="title"/>
          </p:nvPr>
        </p:nvSpPr>
        <p:spPr>
          <a:xfrm>
            <a:off x="729360" y="1318680"/>
            <a:ext cx="7688520" cy="534960"/>
          </a:xfrm>
          <a:prstGeom prst="rect">
            <a:avLst/>
          </a:prstGeom>
        </p:spPr>
        <p:txBody>
          <a:bodyPr tIns="91440" bIns="91440">
            <a:normAutofit fontScale="91000"/>
          </a:bodyPr>
          <a:p>
            <a:pPr algn="ctr"/>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48" name="PlaceHolder 6"/>
          <p:cNvSpPr>
            <a:spLocks noGrp="1"/>
          </p:cNvSpPr>
          <p:nvPr>
            <p:ph type="body"/>
          </p:nvPr>
        </p:nvSpPr>
        <p:spPr>
          <a:xfrm>
            <a:off x="729360" y="2079000"/>
            <a:ext cx="7688520" cy="2260800"/>
          </a:xfrm>
          <a:prstGeom prst="rect">
            <a:avLst/>
          </a:prstGeom>
        </p:spPr>
        <p:txBody>
          <a:bodyPr tIns="91440" bIns="91440">
            <a:normAutofit/>
          </a:bodyPr>
          <a:p>
            <a:pPr marL="432000" indent="-324000" algn="ctr">
              <a:spcBef>
                <a:spcPts val="1417"/>
              </a:spcBef>
              <a:buClr>
                <a:srgbClr val="000000"/>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49" name="PlaceHolder 7"/>
          <p:cNvSpPr>
            <a:spLocks noGrp="1"/>
          </p:cNvSpPr>
          <p:nvPr>
            <p:ph type="sldNum"/>
          </p:nvPr>
        </p:nvSpPr>
        <p:spPr>
          <a:xfrm>
            <a:off x="8536320" y="4749840"/>
            <a:ext cx="548280" cy="393120"/>
          </a:xfrm>
          <a:prstGeom prst="rect">
            <a:avLst/>
          </a:prstGeom>
        </p:spPr>
        <p:txBody>
          <a:bodyPr tIns="91440" bIns="91440" anchor="ctr">
            <a:normAutofit/>
          </a:bodyPr>
          <a:p>
            <a:pPr algn="r">
              <a:lnSpc>
                <a:spcPct val="100000"/>
              </a:lnSpc>
              <a:tabLst>
                <a:tab algn="l" pos="0"/>
              </a:tabLst>
            </a:pPr>
            <a:fld id="{024035C9-17B8-463E-B5FF-ABBFB999D9E8}" type="slidenum">
              <a:rPr b="0" lang="en" sz="1000" spc="-1" strike="noStrike">
                <a:solidFill>
                  <a:srgbClr val="595959"/>
                </a:solidFill>
                <a:latin typeface="Lato"/>
                <a:ea typeface="Lat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gif"/><Relationship Id="rId4"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4.gif"/><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2.gif"/><Relationship Id="rId2" Type="http://schemas.openxmlformats.org/officeDocument/2006/relationships/image" Target="../media/image3.gif"/><Relationship Id="rId3" Type="http://schemas.openxmlformats.org/officeDocument/2006/relationships/image" Target="../media/image4.gif"/><Relationship Id="rId4"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Artificial Intelligence</a:t>
            </a:r>
            <a:endParaRPr b="0" lang="en-US" sz="2600" spc="-1" strike="noStrike">
              <a:solidFill>
                <a:srgbClr val="000000"/>
              </a:solidFill>
              <a:latin typeface="Arial"/>
            </a:endParaRPr>
          </a:p>
        </p:txBody>
      </p:sp>
      <p:sp>
        <p:nvSpPr>
          <p:cNvPr id="87" name="TextShape 2"/>
          <p:cNvSpPr txBox="1"/>
          <p:nvPr/>
        </p:nvSpPr>
        <p:spPr>
          <a:xfrm>
            <a:off x="729360" y="2079000"/>
            <a:ext cx="7688520" cy="2260800"/>
          </a:xfrm>
          <a:prstGeom prst="rect">
            <a:avLst/>
          </a:prstGeom>
          <a:noFill/>
          <a:ln>
            <a:noFill/>
          </a:ln>
        </p:spPr>
        <p:txBody>
          <a:bodyPr tIns="91440" bIns="91440">
            <a:normAutofit/>
          </a:bodyPr>
          <a:p>
            <a:pPr>
              <a:lnSpc>
                <a:spcPct val="115000"/>
              </a:lnSpc>
              <a:tabLst>
                <a:tab algn="l" pos="0"/>
              </a:tabLst>
            </a:pPr>
            <a:r>
              <a:rPr b="1" lang="en" sz="1600" spc="-1" strike="noStrike">
                <a:solidFill>
                  <a:srgbClr val="000000"/>
                </a:solidFill>
                <a:latin typeface="Calibri"/>
                <a:ea typeface="Calibri"/>
              </a:rPr>
              <a:t>Artificial Intelligence:</a:t>
            </a:r>
            <a:r>
              <a:rPr b="0" lang="en" sz="1600" spc="-1" strike="noStrike">
                <a:solidFill>
                  <a:srgbClr val="000000"/>
                </a:solidFill>
                <a:latin typeface="Calibri"/>
                <a:ea typeface="Calibri"/>
              </a:rPr>
              <a:t> </a:t>
            </a:r>
            <a:r>
              <a:rPr b="0" lang="en" sz="1600" spc="-1" strike="noStrike">
                <a:solidFill>
                  <a:srgbClr val="000000"/>
                </a:solidFill>
                <a:highlight>
                  <a:srgbClr val="ffffff"/>
                </a:highlight>
                <a:latin typeface="Calibri"/>
                <a:ea typeface="Calibri"/>
              </a:rPr>
              <a:t>means getting a computer to mimic human behaviour in some way.</a:t>
            </a:r>
            <a:endParaRPr b="0" lang="en-US" sz="1600" spc="-1" strike="noStrike">
              <a:solidFill>
                <a:srgbClr val="000000"/>
              </a:solidFill>
              <a:latin typeface="Arial"/>
            </a:endParaRPr>
          </a:p>
          <a:p>
            <a:pPr>
              <a:lnSpc>
                <a:spcPct val="115000"/>
              </a:lnSpc>
              <a:spcBef>
                <a:spcPts val="1199"/>
              </a:spcBef>
              <a:tabLst>
                <a:tab algn="l" pos="0"/>
              </a:tabLst>
            </a:pPr>
            <a:r>
              <a:rPr b="0" lang="en" sz="1600" spc="-1" strike="noStrike">
                <a:solidFill>
                  <a:srgbClr val="000000"/>
                </a:solidFill>
                <a:highlight>
                  <a:srgbClr val="ffffff"/>
                </a:highlight>
                <a:latin typeface="Calibri"/>
                <a:ea typeface="Calibri"/>
              </a:rPr>
              <a:t>While some people falsely consider AI a technology, the more accurate approach would be seeing it as a broad concept in which machines can deal with tasks in a way we would call intelligent or smart.</a:t>
            </a:r>
            <a:endParaRPr b="0" lang="en-US" sz="1600" spc="-1" strike="noStrike">
              <a:solidFill>
                <a:srgbClr val="000000"/>
              </a:solidFill>
              <a:latin typeface="Arial"/>
            </a:endParaRPr>
          </a:p>
          <a:p>
            <a:pPr>
              <a:lnSpc>
                <a:spcPct val="115000"/>
              </a:lnSpc>
              <a:spcBef>
                <a:spcPts val="1199"/>
              </a:spcBef>
              <a:spcAft>
                <a:spcPts val="1199"/>
              </a:spcAft>
              <a:tabLst>
                <a:tab algn="l" pos="0"/>
              </a:tabLst>
            </a:pP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Mean Squared Error</a:t>
            </a:r>
            <a:endParaRPr b="0" lang="en-US" sz="2600" spc="-1" strike="noStrike">
              <a:solidFill>
                <a:srgbClr val="000000"/>
              </a:solidFill>
              <a:latin typeface="Arial"/>
            </a:endParaRPr>
          </a:p>
        </p:txBody>
      </p:sp>
      <p:pic>
        <p:nvPicPr>
          <p:cNvPr id="117" name="Google Shape;159;p23" descr=""/>
          <p:cNvPicPr/>
          <p:nvPr/>
        </p:nvPicPr>
        <p:blipFill>
          <a:blip r:embed="rId1"/>
          <a:srcRect l="0" t="8688" r="0" b="0"/>
          <a:stretch/>
        </p:blipFill>
        <p:spPr>
          <a:xfrm>
            <a:off x="729360" y="2005200"/>
            <a:ext cx="3971520" cy="1252080"/>
          </a:xfrm>
          <a:prstGeom prst="rect">
            <a:avLst/>
          </a:prstGeom>
          <a:ln>
            <a:noFill/>
          </a:ln>
        </p:spPr>
      </p:pic>
      <p:sp>
        <p:nvSpPr>
          <p:cNvPr id="118" name="CustomShape 2"/>
          <p:cNvSpPr/>
          <p:nvPr/>
        </p:nvSpPr>
        <p:spPr>
          <a:xfrm>
            <a:off x="2890080" y="2314440"/>
            <a:ext cx="311760" cy="490320"/>
          </a:xfrm>
          <a:custGeom>
            <a:avLst/>
            <a:gdLst/>
            <a:ahLst/>
            <a:rect l="l" t="t" r="r" b="b"/>
            <a:pathLst>
              <a:path w="12482" h="19624">
                <a:moveTo>
                  <a:pt x="7321" y="0"/>
                </a:moveTo>
                <a:cubicBezTo>
                  <a:pt x="4045" y="0"/>
                  <a:pt x="658" y="3456"/>
                  <a:pt x="120" y="6687"/>
                </a:cubicBezTo>
                <a:cubicBezTo>
                  <a:pt x="-720" y="11730"/>
                  <a:pt x="4192" y="21365"/>
                  <a:pt x="8864" y="19288"/>
                </a:cubicBezTo>
                <a:cubicBezTo>
                  <a:pt x="14617" y="16731"/>
                  <a:pt x="13101" y="514"/>
                  <a:pt x="6806" y="514"/>
                </a:cubicBezTo>
              </a:path>
            </a:pathLst>
          </a:custGeom>
          <a:noFill/>
          <a:ln w="9360">
            <a:solidFill>
              <a:schemeClr val="dk2"/>
            </a:solidFill>
            <a:round/>
          </a:ln>
        </p:spPr>
        <p:style>
          <a:lnRef idx="0"/>
          <a:fillRef idx="0"/>
          <a:effectRef idx="0"/>
          <a:fontRef idx="minor"/>
        </p:style>
      </p:sp>
      <p:sp>
        <p:nvSpPr>
          <p:cNvPr id="119" name="CustomShape 3"/>
          <p:cNvSpPr/>
          <p:nvPr/>
        </p:nvSpPr>
        <p:spPr>
          <a:xfrm>
            <a:off x="3560040" y="2239200"/>
            <a:ext cx="362880" cy="556200"/>
          </a:xfrm>
          <a:custGeom>
            <a:avLst/>
            <a:gdLst/>
            <a:ahLst/>
            <a:rect l="l" t="t" r="r" b="b"/>
            <a:pathLst>
              <a:path w="14523" h="22257">
                <a:moveTo>
                  <a:pt x="10361" y="1468"/>
                </a:moveTo>
                <a:cubicBezTo>
                  <a:pt x="7803" y="-579"/>
                  <a:pt x="1738" y="-570"/>
                  <a:pt x="588" y="2497"/>
                </a:cubicBezTo>
                <a:cubicBezTo>
                  <a:pt x="-2015" y="9436"/>
                  <a:pt x="5019" y="25101"/>
                  <a:pt x="11647" y="21785"/>
                </a:cubicBezTo>
                <a:cubicBezTo>
                  <a:pt x="18012" y="18600"/>
                  <a:pt x="12249" y="6620"/>
                  <a:pt x="8304" y="696"/>
                </a:cubicBezTo>
              </a:path>
            </a:pathLst>
          </a:custGeom>
          <a:noFill/>
          <a:ln w="9360">
            <a:solidFill>
              <a:schemeClr val="dk2"/>
            </a:solidFill>
            <a:round/>
          </a:ln>
        </p:spPr>
        <p:style>
          <a:lnRef idx="0"/>
          <a:fillRef idx="0"/>
          <a:effectRef idx="0"/>
          <a:fontRef idx="minor"/>
        </p:style>
      </p:sp>
      <p:sp>
        <p:nvSpPr>
          <p:cNvPr id="120" name="CustomShape 4"/>
          <p:cNvSpPr/>
          <p:nvPr/>
        </p:nvSpPr>
        <p:spPr>
          <a:xfrm>
            <a:off x="3066840" y="2764800"/>
            <a:ext cx="154080" cy="628560"/>
          </a:xfrm>
          <a:custGeom>
            <a:avLst/>
            <a:gdLst/>
            <a:ahLst/>
            <a:rect l="l" t="t" r="r" b="b"/>
            <a:pathLst>
              <a:path w="6173" h="25158">
                <a:moveTo>
                  <a:pt x="1029" y="0"/>
                </a:moveTo>
                <a:cubicBezTo>
                  <a:pt x="1606" y="5198"/>
                  <a:pt x="635" y="10499"/>
                  <a:pt x="1286" y="15688"/>
                </a:cubicBezTo>
                <a:cubicBezTo>
                  <a:pt x="1521" y="17561"/>
                  <a:pt x="1811" y="19477"/>
                  <a:pt x="1544" y="21346"/>
                </a:cubicBezTo>
                <a:cubicBezTo>
                  <a:pt x="1374" y="22534"/>
                  <a:pt x="2394" y="25793"/>
                  <a:pt x="1544" y="24946"/>
                </a:cubicBezTo>
                <a:cubicBezTo>
                  <a:pt x="276" y="23683"/>
                  <a:pt x="0" y="18013"/>
                  <a:pt x="0" y="19803"/>
                </a:cubicBezTo>
                <a:cubicBezTo>
                  <a:pt x="0" y="21649"/>
                  <a:pt x="282" y="25453"/>
                  <a:pt x="2058" y="24946"/>
                </a:cubicBezTo>
                <a:cubicBezTo>
                  <a:pt x="4645" y="24208"/>
                  <a:pt x="4679" y="20240"/>
                  <a:pt x="6173" y="18003"/>
                </a:cubicBezTo>
              </a:path>
            </a:pathLst>
          </a:custGeom>
          <a:noFill/>
          <a:ln w="9360">
            <a:solidFill>
              <a:schemeClr val="dk2"/>
            </a:solidFill>
            <a:round/>
          </a:ln>
        </p:spPr>
        <p:style>
          <a:lnRef idx="0"/>
          <a:fillRef idx="0"/>
          <a:effectRef idx="0"/>
          <a:fontRef idx="minor"/>
        </p:style>
      </p:sp>
      <p:sp>
        <p:nvSpPr>
          <p:cNvPr id="121" name="CustomShape 5"/>
          <p:cNvSpPr/>
          <p:nvPr/>
        </p:nvSpPr>
        <p:spPr>
          <a:xfrm>
            <a:off x="3691080" y="2687400"/>
            <a:ext cx="249840" cy="694080"/>
          </a:xfrm>
          <a:custGeom>
            <a:avLst/>
            <a:gdLst/>
            <a:ahLst/>
            <a:rect l="l" t="t" r="r" b="b"/>
            <a:pathLst>
              <a:path w="10004" h="27775">
                <a:moveTo>
                  <a:pt x="3061" y="0"/>
                </a:moveTo>
                <a:cubicBezTo>
                  <a:pt x="3658" y="5976"/>
                  <a:pt x="2758" y="12093"/>
                  <a:pt x="3832" y="18002"/>
                </a:cubicBezTo>
                <a:cubicBezTo>
                  <a:pt x="4186" y="19949"/>
                  <a:pt x="4346" y="21938"/>
                  <a:pt x="4346" y="23917"/>
                </a:cubicBezTo>
                <a:cubicBezTo>
                  <a:pt x="4346" y="25035"/>
                  <a:pt x="5089" y="27761"/>
                  <a:pt x="4089" y="27261"/>
                </a:cubicBezTo>
                <a:cubicBezTo>
                  <a:pt x="2510" y="26472"/>
                  <a:pt x="2497" y="24100"/>
                  <a:pt x="1518" y="22632"/>
                </a:cubicBezTo>
                <a:cubicBezTo>
                  <a:pt x="1134" y="22057"/>
                  <a:pt x="0" y="20343"/>
                  <a:pt x="489" y="20831"/>
                </a:cubicBezTo>
                <a:cubicBezTo>
                  <a:pt x="2334" y="22673"/>
                  <a:pt x="1482" y="27775"/>
                  <a:pt x="4089" y="27775"/>
                </a:cubicBezTo>
                <a:cubicBezTo>
                  <a:pt x="7195" y="27775"/>
                  <a:pt x="8282" y="23160"/>
                  <a:pt x="10004" y="20574"/>
                </a:cubicBezTo>
              </a:path>
            </a:pathLst>
          </a:custGeom>
          <a:noFill/>
          <a:ln w="9360">
            <a:solidFill>
              <a:schemeClr val="dk2"/>
            </a:solidFill>
            <a:round/>
          </a:ln>
        </p:spPr>
        <p:style>
          <a:lnRef idx="0"/>
          <a:fillRef idx="0"/>
          <a:effectRef idx="0"/>
          <a:fontRef idx="minor"/>
        </p:style>
      </p:sp>
      <p:sp>
        <p:nvSpPr>
          <p:cNvPr id="122" name="CustomShape 6"/>
          <p:cNvSpPr/>
          <p:nvPr/>
        </p:nvSpPr>
        <p:spPr>
          <a:xfrm>
            <a:off x="2551320" y="3381840"/>
            <a:ext cx="925560" cy="6087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400" spc="-1" strike="noStrike">
                <a:solidFill>
                  <a:srgbClr val="000000"/>
                </a:solidFill>
                <a:latin typeface="Lato"/>
                <a:ea typeface="Lato"/>
              </a:rPr>
              <a:t>predicted</a:t>
            </a:r>
            <a:endParaRPr b="0" lang="en-US" sz="1400" spc="-1" strike="noStrike">
              <a:latin typeface="Arial"/>
            </a:endParaRPr>
          </a:p>
        </p:txBody>
      </p:sp>
      <p:sp>
        <p:nvSpPr>
          <p:cNvPr id="123" name="CustomShape 7"/>
          <p:cNvSpPr/>
          <p:nvPr/>
        </p:nvSpPr>
        <p:spPr>
          <a:xfrm>
            <a:off x="3476880" y="3381840"/>
            <a:ext cx="117756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400" spc="-1" strike="noStrike">
                <a:solidFill>
                  <a:srgbClr val="000000"/>
                </a:solidFill>
                <a:latin typeface="Lato"/>
                <a:ea typeface="Lato"/>
              </a:rPr>
              <a:t>groundtruth</a:t>
            </a:r>
            <a:endParaRPr b="0" lang="en-US" sz="1400" spc="-1" strike="noStrike">
              <a:latin typeface="Arial"/>
            </a:endParaRPr>
          </a:p>
        </p:txBody>
      </p:sp>
      <p:pic>
        <p:nvPicPr>
          <p:cNvPr id="124" name="Google Shape;166;p23" descr=""/>
          <p:cNvPicPr/>
          <p:nvPr/>
        </p:nvPicPr>
        <p:blipFill>
          <a:blip r:embed="rId2"/>
          <a:stretch/>
        </p:blipFill>
        <p:spPr>
          <a:xfrm>
            <a:off x="5461920" y="776160"/>
            <a:ext cx="2668320" cy="1988280"/>
          </a:xfrm>
          <a:prstGeom prst="rect">
            <a:avLst/>
          </a:prstGeom>
          <a:ln>
            <a:noFill/>
          </a:ln>
        </p:spPr>
      </p:pic>
      <p:pic>
        <p:nvPicPr>
          <p:cNvPr id="125" name="Google Shape;167;p23" descr=""/>
          <p:cNvPicPr/>
          <p:nvPr/>
        </p:nvPicPr>
        <p:blipFill>
          <a:blip r:embed="rId3"/>
          <a:stretch/>
        </p:blipFill>
        <p:spPr>
          <a:xfrm>
            <a:off x="4654800" y="3044880"/>
            <a:ext cx="4374360" cy="17118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Gradient Descent</a:t>
            </a:r>
            <a:endParaRPr b="0" lang="en-US" sz="2600" spc="-1" strike="noStrike">
              <a:solidFill>
                <a:srgbClr val="000000"/>
              </a:solidFill>
              <a:latin typeface="Arial"/>
            </a:endParaRPr>
          </a:p>
        </p:txBody>
      </p:sp>
      <p:pic>
        <p:nvPicPr>
          <p:cNvPr id="127" name="Google Shape;173;p24" descr=""/>
          <p:cNvPicPr/>
          <p:nvPr/>
        </p:nvPicPr>
        <p:blipFill>
          <a:blip r:embed="rId1"/>
          <a:stretch/>
        </p:blipFill>
        <p:spPr>
          <a:xfrm>
            <a:off x="300240" y="1854000"/>
            <a:ext cx="4488120" cy="2984400"/>
          </a:xfrm>
          <a:prstGeom prst="rect">
            <a:avLst/>
          </a:prstGeom>
          <a:ln>
            <a:noFill/>
          </a:ln>
        </p:spPr>
      </p:pic>
      <p:sp>
        <p:nvSpPr>
          <p:cNvPr id="128" name="CustomShape 2"/>
          <p:cNvSpPr/>
          <p:nvPr/>
        </p:nvSpPr>
        <p:spPr>
          <a:xfrm>
            <a:off x="5407200" y="1819440"/>
            <a:ext cx="3053520" cy="18860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600" spc="-1" strike="noStrike">
                <a:solidFill>
                  <a:srgbClr val="000000"/>
                </a:solidFill>
                <a:highlight>
                  <a:srgbClr val="ffffff"/>
                </a:highlight>
                <a:latin typeface="Calibri"/>
                <a:ea typeface="Calibri"/>
              </a:rPr>
              <a:t>Let’s imagine a valley where a person at the top has to reach the bottom of it and the person has no clue as to which direction the minima is.</a:t>
            </a:r>
            <a:endParaRPr b="0" lang="en-US" sz="1600" spc="-1" strike="noStrike">
              <a:latin typeface="Arial"/>
            </a:endParaRPr>
          </a:p>
          <a:p>
            <a:pPr>
              <a:lnSpc>
                <a:spcPct val="100000"/>
              </a:lnSpc>
              <a:tabLst>
                <a:tab algn="l" pos="0"/>
              </a:tabLst>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691920" y="1369440"/>
            <a:ext cx="7760160" cy="3346200"/>
          </a:xfrm>
          <a:prstGeom prst="rect">
            <a:avLst/>
          </a:prstGeom>
          <a:noFill/>
          <a:ln>
            <a:noFill/>
          </a:ln>
        </p:spPr>
        <p:style>
          <a:lnRef idx="0"/>
          <a:fillRef idx="0"/>
          <a:effectRef idx="0"/>
          <a:fontRef idx="minor"/>
        </p:style>
        <p:txBody>
          <a:bodyPr tIns="91440" bIns="91440">
            <a:spAutoFit/>
          </a:bodyPr>
          <a:p>
            <a:pPr marL="457200" indent="-329760">
              <a:lnSpc>
                <a:spcPct val="100000"/>
              </a:lnSpc>
              <a:buClr>
                <a:srgbClr val="000000"/>
              </a:buClr>
              <a:buFont typeface="Calibri"/>
              <a:buChar char="-"/>
            </a:pPr>
            <a:r>
              <a:rPr b="0" lang="en" sz="1600" spc="-1" strike="noStrike">
                <a:solidFill>
                  <a:srgbClr val="000000"/>
                </a:solidFill>
                <a:highlight>
                  <a:srgbClr val="ffffff"/>
                </a:highlight>
                <a:latin typeface="Calibri"/>
                <a:ea typeface="Calibri"/>
              </a:rPr>
              <a:t>When the person is on the left of the minima, the slope at the point at which he is standing is negative. Now suppose we subtract this negative value from the value of m and c at that particular point we can see that m and c would increase (subtracting a negative value basically adds it) and hence the person would move closer to the minima (i.e) to the right. </a:t>
            </a:r>
            <a:endParaRPr b="0" lang="en-US" sz="1600" spc="-1" strike="noStrike">
              <a:latin typeface="Arial"/>
            </a:endParaRPr>
          </a:p>
          <a:p>
            <a:pPr marL="457200" indent="-329760">
              <a:lnSpc>
                <a:spcPct val="100000"/>
              </a:lnSpc>
              <a:buClr>
                <a:srgbClr val="000000"/>
              </a:buClr>
              <a:buFont typeface="Calibri"/>
              <a:buChar char="-"/>
            </a:pPr>
            <a:r>
              <a:rPr b="0" lang="en" sz="1600" spc="-1" strike="noStrike">
                <a:solidFill>
                  <a:srgbClr val="000000"/>
                </a:solidFill>
                <a:highlight>
                  <a:srgbClr val="ffffff"/>
                </a:highlight>
                <a:latin typeface="Calibri"/>
                <a:ea typeface="Calibri"/>
              </a:rPr>
              <a:t>Similarly, if the person is on the right of the minima the slope at that point is positive and hence by subtracting this positive value from m and c, the person would move towards the minima (i.e) to the left.</a:t>
            </a:r>
            <a:endParaRPr b="0" lang="en-US" sz="1600" spc="-1" strike="noStrike">
              <a:latin typeface="Arial"/>
            </a:endParaRPr>
          </a:p>
          <a:p>
            <a:pPr marL="457200" indent="-329760">
              <a:lnSpc>
                <a:spcPct val="100000"/>
              </a:lnSpc>
              <a:buClr>
                <a:srgbClr val="000000"/>
              </a:buClr>
              <a:buFont typeface="Calibri"/>
              <a:buChar char="-"/>
            </a:pPr>
            <a:r>
              <a:rPr b="0" lang="en" sz="1600" spc="-1" strike="noStrike">
                <a:solidFill>
                  <a:srgbClr val="000000"/>
                </a:solidFill>
                <a:highlight>
                  <a:srgbClr val="ffffff"/>
                </a:highlight>
                <a:latin typeface="Calibri"/>
                <a:ea typeface="Calibri"/>
              </a:rPr>
              <a:t>As the person moves closer and closer to the minima the slope would decrease and hence the person would take smaller and smaller steps. Hence the person can’t reach the exact minima but go as close as possible to it.</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Google Shape;184;p26" descr=""/>
          <p:cNvPicPr/>
          <p:nvPr/>
        </p:nvPicPr>
        <p:blipFill>
          <a:blip r:embed="rId1"/>
          <a:stretch/>
        </p:blipFill>
        <p:spPr>
          <a:xfrm>
            <a:off x="1488600" y="1297080"/>
            <a:ext cx="6667200" cy="2771280"/>
          </a:xfrm>
          <a:prstGeom prst="rect">
            <a:avLst/>
          </a:prstGeom>
          <a:ln>
            <a:noFill/>
          </a:ln>
        </p:spPr>
      </p:pic>
      <p:sp>
        <p:nvSpPr>
          <p:cNvPr id="131" name="CustomShape 1"/>
          <p:cNvSpPr/>
          <p:nvPr/>
        </p:nvSpPr>
        <p:spPr>
          <a:xfrm>
            <a:off x="494280" y="4182840"/>
            <a:ext cx="8358840" cy="11559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en" sz="1600" spc="-1" strike="noStrike">
                <a:solidFill>
                  <a:srgbClr val="000000"/>
                </a:solidFill>
                <a:highlight>
                  <a:srgbClr val="ffffff"/>
                </a:highlight>
                <a:latin typeface="Calibri"/>
                <a:ea typeface="Calibri"/>
              </a:rPr>
              <a:t>Hence the aim of a linear regression model should be to reduce the cost as much as possible but since it can never reach the absolute minima, we can stop training once the cost is saturated. </a:t>
            </a:r>
            <a:endParaRPr b="0" lang="en-US" sz="1600" spc="-1" strike="noStrike">
              <a:latin typeface="Arial"/>
            </a:endParaRPr>
          </a:p>
          <a:p>
            <a:pPr algn="ctr">
              <a:lnSpc>
                <a:spcPct val="100000"/>
              </a:lnSpc>
              <a:tabLst>
                <a:tab algn="l" pos="0"/>
              </a:tabLst>
            </a:pPr>
            <a:r>
              <a:rPr b="0" lang="en" sz="1600" spc="-1" strike="noStrike">
                <a:solidFill>
                  <a:srgbClr val="000000"/>
                </a:solidFill>
                <a:highlight>
                  <a:srgbClr val="ffffff"/>
                </a:highlight>
                <a:latin typeface="Calibri"/>
                <a:ea typeface="Calibri"/>
              </a:rPr>
              <a:t>(i.e the model can’t improve further)</a:t>
            </a:r>
            <a:r>
              <a:rPr b="0" lang="en" sz="1600" spc="-1" strike="noStrike">
                <a:solidFill>
                  <a:srgbClr val="292929"/>
                </a:solidFill>
                <a:highlight>
                  <a:srgbClr val="ffffff"/>
                </a:highlight>
                <a:latin typeface="Georgia"/>
                <a:ea typeface="Georgia"/>
              </a:rPr>
              <a:t>.</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Gradient Descent for Linear Regression</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Some important points</a:t>
            </a:r>
            <a:endParaRPr b="0" lang="en-US" sz="2600" spc="-1" strike="noStrike">
              <a:solidFill>
                <a:srgbClr val="000000"/>
              </a:solidFill>
              <a:latin typeface="Arial"/>
            </a:endParaRPr>
          </a:p>
        </p:txBody>
      </p:sp>
      <p:sp>
        <p:nvSpPr>
          <p:cNvPr id="134" name="CustomShape 2"/>
          <p:cNvSpPr/>
          <p:nvPr/>
        </p:nvSpPr>
        <p:spPr>
          <a:xfrm>
            <a:off x="450000" y="1896840"/>
            <a:ext cx="8358120" cy="2953080"/>
          </a:xfrm>
          <a:prstGeom prst="rect">
            <a:avLst/>
          </a:prstGeom>
          <a:noFill/>
          <a:ln>
            <a:noFill/>
          </a:ln>
        </p:spPr>
        <p:style>
          <a:lnRef idx="0"/>
          <a:fillRef idx="0"/>
          <a:effectRef idx="0"/>
          <a:fontRef idx="minor"/>
        </p:style>
        <p:txBody>
          <a:bodyPr tIns="91440" bIns="91440">
            <a:spAutoFit/>
          </a:bodyPr>
          <a:p>
            <a:pPr marL="457200" indent="-317160">
              <a:lnSpc>
                <a:spcPct val="100000"/>
              </a:lnSpc>
              <a:buClr>
                <a:srgbClr val="000000"/>
              </a:buClr>
              <a:buFont typeface="Calibri"/>
              <a:buChar char="-"/>
            </a:pPr>
            <a:r>
              <a:rPr b="1" lang="en" sz="1400" spc="-1" strike="noStrike">
                <a:solidFill>
                  <a:srgbClr val="000000"/>
                </a:solidFill>
                <a:highlight>
                  <a:srgbClr val="ffffff"/>
                </a:highlight>
                <a:latin typeface="Calibri"/>
                <a:ea typeface="Calibri"/>
              </a:rPr>
              <a:t>Learning rate:</a:t>
            </a:r>
            <a:r>
              <a:rPr b="0" lang="en" sz="1400" spc="-1" strike="noStrike">
                <a:solidFill>
                  <a:srgbClr val="000000"/>
                </a:solidFill>
                <a:highlight>
                  <a:srgbClr val="ffffff"/>
                </a:highlight>
                <a:latin typeface="Calibri"/>
                <a:ea typeface="Calibri"/>
              </a:rPr>
              <a:t> whenever we update the values of m and c, we must ensure that we take sufficiently small steps so that it wouldn't overshoot or cross the minima and move to the other side. For example, if we are at the highest point on the peak the value of the slope at that point is very high and hence there is a high possibility that if we don’t scale down the step size we can overshoot and cross the minima.</a:t>
            </a:r>
            <a:br/>
            <a:r>
              <a:rPr b="0" lang="en" sz="1400" spc="-1" strike="noStrike">
                <a:solidFill>
                  <a:srgbClr val="000000"/>
                </a:solidFill>
                <a:highlight>
                  <a:srgbClr val="ffffff"/>
                </a:highlight>
                <a:latin typeface="Calibri"/>
              </a:rPr>
              <a:t> </a:t>
            </a:r>
            <a:endParaRPr b="0" lang="en-US" sz="1400" spc="-1" strike="noStrike">
              <a:latin typeface="Arial"/>
            </a:endParaRPr>
          </a:p>
          <a:p>
            <a:pPr marL="457200" indent="-317160">
              <a:lnSpc>
                <a:spcPct val="100000"/>
              </a:lnSpc>
              <a:buClr>
                <a:srgbClr val="000000"/>
              </a:buClr>
              <a:buFont typeface="Calibri"/>
              <a:buChar char="-"/>
            </a:pPr>
            <a:r>
              <a:rPr b="1" lang="en" sz="1400" spc="-1" strike="noStrike">
                <a:solidFill>
                  <a:srgbClr val="000000"/>
                </a:solidFill>
                <a:highlight>
                  <a:srgbClr val="ffffff"/>
                </a:highlight>
                <a:latin typeface="Calibri"/>
                <a:ea typeface="Calibri"/>
              </a:rPr>
              <a:t>Initial values of m and c:</a:t>
            </a:r>
            <a:r>
              <a:rPr b="0" lang="en" sz="1400" spc="-1" strike="noStrike">
                <a:solidFill>
                  <a:srgbClr val="000000"/>
                </a:solidFill>
                <a:highlight>
                  <a:srgbClr val="ffffff"/>
                </a:highlight>
                <a:latin typeface="Calibri"/>
                <a:ea typeface="Calibri"/>
              </a:rPr>
              <a:t> Frankly speaking, there is no ideal initial value. A common practise is to randomly initialize the starting values and proceed from there. </a:t>
            </a:r>
            <a:r>
              <a:rPr b="1" lang="en" sz="1400" spc="-1" strike="noStrike">
                <a:solidFill>
                  <a:srgbClr val="000000"/>
                </a:solidFill>
                <a:highlight>
                  <a:srgbClr val="ffffff"/>
                </a:highlight>
                <a:latin typeface="Calibri"/>
                <a:ea typeface="Calibri"/>
              </a:rPr>
              <a:t>What happens when you initialize the values to 0??? </a:t>
            </a:r>
            <a:endParaRPr b="0" lang="en-US" sz="1400" spc="-1" strike="noStrike">
              <a:latin typeface="Arial"/>
            </a:endParaRPr>
          </a:p>
          <a:p>
            <a:pPr marL="457200">
              <a:lnSpc>
                <a:spcPct val="100000"/>
              </a:lnSpc>
              <a:tabLst>
                <a:tab algn="l" pos="0"/>
              </a:tabLst>
            </a:pPr>
            <a:endParaRPr b="0" lang="en-US" sz="1400" spc="-1" strike="noStrike">
              <a:latin typeface="Arial"/>
            </a:endParaRPr>
          </a:p>
          <a:p>
            <a:pPr marL="457200" indent="-317160">
              <a:lnSpc>
                <a:spcPct val="100000"/>
              </a:lnSpc>
              <a:buClr>
                <a:srgbClr val="000000"/>
              </a:buClr>
              <a:buFont typeface="Calibri"/>
              <a:buChar char="-"/>
              <a:tabLst>
                <a:tab algn="l" pos="0"/>
              </a:tabLst>
            </a:pPr>
            <a:r>
              <a:rPr b="1" lang="en" sz="1400" spc="-1" strike="noStrike">
                <a:solidFill>
                  <a:srgbClr val="000000"/>
                </a:solidFill>
                <a:highlight>
                  <a:srgbClr val="ffffff"/>
                </a:highlight>
                <a:latin typeface="Calibri"/>
                <a:ea typeface="Calibri"/>
              </a:rPr>
              <a:t>Multiple optimas: </a:t>
            </a:r>
            <a:r>
              <a:rPr b="0" lang="en" sz="1400" spc="-1" strike="noStrike">
                <a:solidFill>
                  <a:srgbClr val="000000"/>
                </a:solidFill>
                <a:highlight>
                  <a:srgbClr val="ffffff"/>
                </a:highlight>
                <a:latin typeface="Calibri"/>
                <a:ea typeface="Calibri"/>
              </a:rPr>
              <a:t>We have taken a simple ideal case, where there are no local minimas. There is high chance that the model can converge to these local minimas which is not entirely useful in our case.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Neural Networks</a:t>
            </a:r>
            <a:endParaRPr b="0" lang="en-US" sz="2600" spc="-1" strike="noStrike">
              <a:solidFill>
                <a:srgbClr val="000000"/>
              </a:solidFill>
              <a:latin typeface="Arial"/>
            </a:endParaRPr>
          </a:p>
        </p:txBody>
      </p:sp>
      <p:sp>
        <p:nvSpPr>
          <p:cNvPr id="136" name="TextShape 2"/>
          <p:cNvSpPr txBox="1"/>
          <p:nvPr/>
        </p:nvSpPr>
        <p:spPr>
          <a:xfrm>
            <a:off x="729360" y="2079000"/>
            <a:ext cx="7688520" cy="2260800"/>
          </a:xfrm>
          <a:prstGeom prst="rect">
            <a:avLst/>
          </a:prstGeom>
          <a:noFill/>
          <a:ln>
            <a:noFill/>
          </a:ln>
        </p:spPr>
        <p:txBody>
          <a:bodyPr tIns="91440" bIns="91440">
            <a:normAutofit/>
          </a:bodyPr>
          <a:p>
            <a:pPr>
              <a:lnSpc>
                <a:spcPct val="100000"/>
              </a:lnSpc>
              <a:spcBef>
                <a:spcPts val="1400"/>
              </a:spcBef>
              <a:tabLst>
                <a:tab algn="l" pos="0"/>
              </a:tabLst>
            </a:pPr>
            <a:r>
              <a:rPr b="0" lang="en" sz="1600" spc="-1" strike="noStrike">
                <a:solidFill>
                  <a:srgbClr val="000000"/>
                </a:solidFill>
                <a:highlight>
                  <a:srgbClr val="ffffff"/>
                </a:highlight>
                <a:latin typeface="Calibri"/>
                <a:ea typeface="Calibri"/>
              </a:rPr>
              <a:t>Neural Networks (also called ANNs) are the fundamental units in Deep Learning. When broken down, it can be understood as multiple linear regression units with some functions (also called activation functions) which help model complex mappings between the input and output</a:t>
            </a:r>
            <a:endParaRPr b="0" lang="en-US" sz="1600" spc="-1" strike="noStrike">
              <a:solidFill>
                <a:srgbClr val="000000"/>
              </a:solidFill>
              <a:latin typeface="Arial"/>
            </a:endParaRPr>
          </a:p>
          <a:p>
            <a:pPr>
              <a:lnSpc>
                <a:spcPct val="115000"/>
              </a:lnSpc>
              <a:spcAft>
                <a:spcPts val="1199"/>
              </a:spcAft>
              <a:tabLst>
                <a:tab algn="l" pos="0"/>
              </a:tabLst>
            </a:pPr>
            <a:endParaRPr b="0" lang="en-US" sz="1600" spc="-1" strike="noStrike">
              <a:solidFill>
                <a:srgbClr val="000000"/>
              </a:solidFill>
              <a:latin typeface="Arial"/>
            </a:endParaRPr>
          </a:p>
        </p:txBody>
      </p:sp>
      <p:pic>
        <p:nvPicPr>
          <p:cNvPr id="137" name="Google Shape;203;p29" descr=""/>
          <p:cNvPicPr/>
          <p:nvPr/>
        </p:nvPicPr>
        <p:blipFill>
          <a:blip r:embed="rId1"/>
          <a:stretch/>
        </p:blipFill>
        <p:spPr>
          <a:xfrm>
            <a:off x="2809080" y="2966760"/>
            <a:ext cx="3063600" cy="21765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Activation Functions</a:t>
            </a:r>
            <a:endParaRPr b="0" lang="en-US" sz="2600" spc="-1" strike="noStrike">
              <a:solidFill>
                <a:srgbClr val="000000"/>
              </a:solidFill>
              <a:latin typeface="Arial"/>
            </a:endParaRPr>
          </a:p>
        </p:txBody>
      </p:sp>
      <p:pic>
        <p:nvPicPr>
          <p:cNvPr id="139" name="Google Shape;209;p30" descr=""/>
          <p:cNvPicPr/>
          <p:nvPr/>
        </p:nvPicPr>
        <p:blipFill>
          <a:blip r:embed="rId1"/>
          <a:stretch/>
        </p:blipFill>
        <p:spPr>
          <a:xfrm>
            <a:off x="364680" y="1996920"/>
            <a:ext cx="2508840" cy="2156760"/>
          </a:xfrm>
          <a:prstGeom prst="rect">
            <a:avLst/>
          </a:prstGeom>
          <a:ln>
            <a:noFill/>
          </a:ln>
        </p:spPr>
      </p:pic>
      <p:pic>
        <p:nvPicPr>
          <p:cNvPr id="140" name="Google Shape;210;p30" descr=""/>
          <p:cNvPicPr/>
          <p:nvPr/>
        </p:nvPicPr>
        <p:blipFill>
          <a:blip r:embed="rId2"/>
          <a:stretch/>
        </p:blipFill>
        <p:spPr>
          <a:xfrm>
            <a:off x="3579120" y="2161080"/>
            <a:ext cx="2333520" cy="1776960"/>
          </a:xfrm>
          <a:prstGeom prst="rect">
            <a:avLst/>
          </a:prstGeom>
          <a:ln>
            <a:noFill/>
          </a:ln>
        </p:spPr>
      </p:pic>
      <p:pic>
        <p:nvPicPr>
          <p:cNvPr id="141" name="Google Shape;211;p30" descr=""/>
          <p:cNvPicPr/>
          <p:nvPr/>
        </p:nvPicPr>
        <p:blipFill>
          <a:blip r:embed="rId3"/>
          <a:stretch/>
        </p:blipFill>
        <p:spPr>
          <a:xfrm>
            <a:off x="6112440" y="1925280"/>
            <a:ext cx="2675880" cy="2300400"/>
          </a:xfrm>
          <a:prstGeom prst="rect">
            <a:avLst/>
          </a:prstGeom>
          <a:ln>
            <a:noFill/>
          </a:ln>
        </p:spPr>
      </p:pic>
      <p:sp>
        <p:nvSpPr>
          <p:cNvPr id="142" name="CustomShape 2"/>
          <p:cNvSpPr/>
          <p:nvPr/>
        </p:nvSpPr>
        <p:spPr>
          <a:xfrm>
            <a:off x="1195920" y="4037760"/>
            <a:ext cx="803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400" spc="-1" strike="noStrike">
                <a:solidFill>
                  <a:srgbClr val="000000"/>
                </a:solidFill>
                <a:latin typeface="Lato"/>
                <a:ea typeface="Lato"/>
              </a:rPr>
              <a:t>sigmoid</a:t>
            </a:r>
            <a:endParaRPr b="0" lang="en-US" sz="1400" spc="-1" strike="noStrike">
              <a:latin typeface="Arial"/>
            </a:endParaRPr>
          </a:p>
        </p:txBody>
      </p:sp>
      <p:sp>
        <p:nvSpPr>
          <p:cNvPr id="143" name="CustomShape 3"/>
          <p:cNvSpPr/>
          <p:nvPr/>
        </p:nvSpPr>
        <p:spPr>
          <a:xfrm>
            <a:off x="4344480" y="4074480"/>
            <a:ext cx="803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400" spc="-1" strike="noStrike">
                <a:solidFill>
                  <a:srgbClr val="000000"/>
                </a:solidFill>
                <a:latin typeface="Lato"/>
                <a:ea typeface="Lato"/>
              </a:rPr>
              <a:t>tanh</a:t>
            </a:r>
            <a:endParaRPr b="0" lang="en-US" sz="1400" spc="-1" strike="noStrike">
              <a:latin typeface="Arial"/>
            </a:endParaRPr>
          </a:p>
        </p:txBody>
      </p:sp>
      <p:sp>
        <p:nvSpPr>
          <p:cNvPr id="144" name="CustomShape 4"/>
          <p:cNvSpPr/>
          <p:nvPr/>
        </p:nvSpPr>
        <p:spPr>
          <a:xfrm>
            <a:off x="7158600" y="4074480"/>
            <a:ext cx="803520" cy="3963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400" spc="-1" strike="noStrike">
                <a:solidFill>
                  <a:srgbClr val="000000"/>
                </a:solidFill>
                <a:latin typeface="Lato"/>
                <a:ea typeface="Lato"/>
              </a:rPr>
              <a:t>ReLU</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Intuition of how Neural Networks work</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Machine Learning</a:t>
            </a:r>
            <a:endParaRPr b="0" lang="en-US" sz="2600" spc="-1" strike="noStrike">
              <a:solidFill>
                <a:srgbClr val="000000"/>
              </a:solidFill>
              <a:latin typeface="Arial"/>
            </a:endParaRPr>
          </a:p>
        </p:txBody>
      </p:sp>
      <p:sp>
        <p:nvSpPr>
          <p:cNvPr id="89" name="TextShape 2"/>
          <p:cNvSpPr txBox="1"/>
          <p:nvPr/>
        </p:nvSpPr>
        <p:spPr>
          <a:xfrm>
            <a:off x="729360" y="2079000"/>
            <a:ext cx="7688520" cy="2260800"/>
          </a:xfrm>
          <a:prstGeom prst="rect">
            <a:avLst/>
          </a:prstGeom>
          <a:noFill/>
          <a:ln>
            <a:noFill/>
          </a:ln>
        </p:spPr>
        <p:txBody>
          <a:bodyPr tIns="91440" bIns="91440">
            <a:normAutofit/>
          </a:bodyPr>
          <a:p>
            <a:pPr>
              <a:lnSpc>
                <a:spcPct val="115000"/>
              </a:lnSpc>
              <a:tabLst>
                <a:tab algn="l" pos="0"/>
              </a:tabLst>
            </a:pPr>
            <a:r>
              <a:rPr b="1" lang="en" sz="1600" spc="-1" strike="noStrike">
                <a:solidFill>
                  <a:srgbClr val="000000"/>
                </a:solidFill>
                <a:highlight>
                  <a:srgbClr val="ffffff"/>
                </a:highlight>
                <a:latin typeface="Calibri"/>
                <a:ea typeface="Calibri"/>
              </a:rPr>
              <a:t>So is Artificial Intelligence and Machine learning the same?</a:t>
            </a:r>
            <a:r>
              <a:rPr b="0" lang="en" sz="1600" spc="-1" strike="noStrike">
                <a:solidFill>
                  <a:srgbClr val="000000"/>
                </a:solidFill>
                <a:highlight>
                  <a:srgbClr val="ffffff"/>
                </a:highlight>
                <a:latin typeface="Calibri"/>
                <a:ea typeface="Calibri"/>
              </a:rPr>
              <a:t> Not really. Artificial Intelligence is a broader concept while machine learning is a very common application of AI.</a:t>
            </a:r>
            <a:endParaRPr b="0" lang="en-US" sz="1600" spc="-1" strike="noStrike">
              <a:solidFill>
                <a:srgbClr val="000000"/>
              </a:solidFill>
              <a:latin typeface="Arial"/>
            </a:endParaRPr>
          </a:p>
          <a:p>
            <a:pPr>
              <a:lnSpc>
                <a:spcPct val="115000"/>
              </a:lnSpc>
              <a:spcBef>
                <a:spcPts val="1199"/>
              </a:spcBef>
              <a:tabLst>
                <a:tab algn="l" pos="0"/>
              </a:tabLst>
            </a:pPr>
            <a:r>
              <a:rPr b="0" lang="en" sz="1600" spc="-1" strike="noStrike">
                <a:solidFill>
                  <a:srgbClr val="000000"/>
                </a:solidFill>
                <a:highlight>
                  <a:srgbClr val="ffffff"/>
                </a:highlight>
                <a:latin typeface="Calibri"/>
                <a:ea typeface="Calibri"/>
              </a:rPr>
              <a:t>For example: If we give computer information about weather patterns for the last few years. The computer can use “machine learning” algorithms to predict the weather condition tomorrow or the day after and so on.</a:t>
            </a:r>
            <a:endParaRPr b="0" lang="en-US" sz="1600" spc="-1" strike="noStrike">
              <a:solidFill>
                <a:srgbClr val="000000"/>
              </a:solidFill>
              <a:latin typeface="Arial"/>
            </a:endParaRPr>
          </a:p>
          <a:p>
            <a:pPr>
              <a:lnSpc>
                <a:spcPct val="115000"/>
              </a:lnSpc>
              <a:spcBef>
                <a:spcPts val="1199"/>
              </a:spcBef>
              <a:spcAft>
                <a:spcPts val="1199"/>
              </a:spcAft>
              <a:tabLst>
                <a:tab algn="l" pos="0"/>
              </a:tabLst>
            </a:pP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729360" y="1318680"/>
            <a:ext cx="7688520" cy="534960"/>
          </a:xfrm>
          <a:prstGeom prst="rect">
            <a:avLst/>
          </a:prstGeom>
          <a:noFill/>
          <a:ln>
            <a:noFill/>
          </a:ln>
        </p:spPr>
        <p:txBody>
          <a:bodyPr tIns="91440" bIns="91440">
            <a:normAutofit fontScale="30000"/>
          </a:bodyPr>
          <a:p>
            <a:pPr>
              <a:lnSpc>
                <a:spcPct val="100000"/>
              </a:lnSpc>
              <a:tabLst>
                <a:tab algn="l" pos="0"/>
              </a:tabLst>
            </a:pPr>
            <a:r>
              <a:rPr b="1" lang="en" sz="2600" spc="-1" strike="noStrike">
                <a:solidFill>
                  <a:srgbClr val="1a1a1a"/>
                </a:solidFill>
                <a:latin typeface="Raleway"/>
                <a:ea typeface="Raleway"/>
              </a:rPr>
              <a:t>A more formal definition of Machine Learning</a:t>
            </a:r>
            <a:endParaRPr b="0" lang="en-US" sz="2600" spc="-1" strike="noStrike">
              <a:solidFill>
                <a:srgbClr val="000000"/>
              </a:solidFill>
              <a:latin typeface="Arial"/>
            </a:endParaRPr>
          </a:p>
        </p:txBody>
      </p:sp>
      <p:sp>
        <p:nvSpPr>
          <p:cNvPr id="91" name="TextShape 2"/>
          <p:cNvSpPr txBox="1"/>
          <p:nvPr/>
        </p:nvSpPr>
        <p:spPr>
          <a:xfrm>
            <a:off x="729360" y="2079000"/>
            <a:ext cx="7688520" cy="2260800"/>
          </a:xfrm>
          <a:prstGeom prst="rect">
            <a:avLst/>
          </a:prstGeom>
          <a:noFill/>
          <a:ln>
            <a:noFill/>
          </a:ln>
        </p:spPr>
        <p:txBody>
          <a:bodyPr tIns="91440" bIns="91440">
            <a:normAutofit/>
          </a:bodyPr>
          <a:p>
            <a:pPr>
              <a:lnSpc>
                <a:spcPct val="115000"/>
              </a:lnSpc>
              <a:tabLst>
                <a:tab algn="l" pos="0"/>
              </a:tabLst>
            </a:pPr>
            <a:r>
              <a:rPr b="0" lang="en" sz="1600" spc="-1" strike="noStrike">
                <a:solidFill>
                  <a:srgbClr val="000000"/>
                </a:solidFill>
                <a:highlight>
                  <a:srgbClr val="ffffff"/>
                </a:highlight>
                <a:latin typeface="Calibri"/>
                <a:ea typeface="Calibri"/>
              </a:rPr>
              <a:t>A computer program is said to learn from experience E with respect to some task T and some performance measure P, if its performance on T, as measured by P, improves with experience E.</a:t>
            </a:r>
            <a:endParaRPr b="0" lang="en-US" sz="1600" spc="-1" strike="noStrike">
              <a:solidFill>
                <a:srgbClr val="000000"/>
              </a:solidFill>
              <a:latin typeface="Arial"/>
            </a:endParaRPr>
          </a:p>
          <a:p>
            <a:pPr>
              <a:lnSpc>
                <a:spcPct val="115000"/>
              </a:lnSpc>
              <a:spcBef>
                <a:spcPts val="1199"/>
              </a:spcBef>
              <a:spcAft>
                <a:spcPts val="1199"/>
              </a:spcAft>
              <a:tabLst>
                <a:tab algn="l" pos="0"/>
              </a:tabLst>
            </a:pPr>
            <a:endParaRPr b="0" lang="en-US" sz="1600" spc="-1" strike="noStrike">
              <a:solidFill>
                <a:srgbClr val="000000"/>
              </a:solidFill>
              <a:latin typeface="Arial"/>
            </a:endParaRPr>
          </a:p>
        </p:txBody>
      </p:sp>
      <p:pic>
        <p:nvPicPr>
          <p:cNvPr id="92" name="Google Shape;106;p16" descr=""/>
          <p:cNvPicPr/>
          <p:nvPr/>
        </p:nvPicPr>
        <p:blipFill>
          <a:blip r:embed="rId1"/>
          <a:stretch/>
        </p:blipFill>
        <p:spPr>
          <a:xfrm>
            <a:off x="729360" y="3013200"/>
            <a:ext cx="3937680" cy="1946880"/>
          </a:xfrm>
          <a:prstGeom prst="rect">
            <a:avLst/>
          </a:prstGeom>
          <a:ln>
            <a:noFill/>
          </a:ln>
        </p:spPr>
      </p:pic>
      <p:sp>
        <p:nvSpPr>
          <p:cNvPr id="93" name="CustomShape 3"/>
          <p:cNvSpPr/>
          <p:nvPr/>
        </p:nvSpPr>
        <p:spPr>
          <a:xfrm>
            <a:off x="5033160" y="2967840"/>
            <a:ext cx="3799800" cy="10357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400" spc="-1" strike="noStrike">
                <a:solidFill>
                  <a:srgbClr val="000000"/>
                </a:solidFill>
                <a:latin typeface="Lato"/>
                <a:ea typeface="Lato"/>
              </a:rPr>
              <a:t>Task: Play checkers</a:t>
            </a:r>
            <a:endParaRPr b="0" lang="en-US" sz="1400" spc="-1" strike="noStrike">
              <a:latin typeface="Arial"/>
            </a:endParaRPr>
          </a:p>
          <a:p>
            <a:pPr>
              <a:lnSpc>
                <a:spcPct val="100000"/>
              </a:lnSpc>
              <a:tabLst>
                <a:tab algn="l" pos="0"/>
              </a:tabLst>
            </a:pPr>
            <a:r>
              <a:rPr b="0" lang="en" sz="1400" spc="-1" strike="noStrike">
                <a:solidFill>
                  <a:srgbClr val="000000"/>
                </a:solidFill>
                <a:latin typeface="Lato"/>
                <a:ea typeface="Lato"/>
              </a:rPr>
              <a:t>Experience: Past checkers games</a:t>
            </a:r>
            <a:endParaRPr b="0" lang="en-US" sz="1400" spc="-1" strike="noStrike">
              <a:latin typeface="Arial"/>
            </a:endParaRPr>
          </a:p>
          <a:p>
            <a:pPr>
              <a:lnSpc>
                <a:spcPct val="100000"/>
              </a:lnSpc>
              <a:tabLst>
                <a:tab algn="l" pos="0"/>
              </a:tabLst>
            </a:pPr>
            <a:r>
              <a:rPr b="0" lang="en" sz="1400" spc="-1" strike="noStrike">
                <a:solidFill>
                  <a:srgbClr val="000000"/>
                </a:solidFill>
                <a:latin typeface="Lato"/>
                <a:ea typeface="Lato"/>
              </a:rPr>
              <a:t>Performance: Winning/Losing</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Supervised and Unsupervised</a:t>
            </a:r>
            <a:endParaRPr b="0" lang="en-US" sz="2600" spc="-1" strike="noStrike">
              <a:solidFill>
                <a:srgbClr val="000000"/>
              </a:solidFill>
              <a:latin typeface="Arial"/>
            </a:endParaRPr>
          </a:p>
        </p:txBody>
      </p:sp>
      <p:sp>
        <p:nvSpPr>
          <p:cNvPr id="95" name="TextShape 2"/>
          <p:cNvSpPr txBox="1"/>
          <p:nvPr/>
        </p:nvSpPr>
        <p:spPr>
          <a:xfrm>
            <a:off x="729360" y="2079000"/>
            <a:ext cx="7688520" cy="2260800"/>
          </a:xfrm>
          <a:prstGeom prst="rect">
            <a:avLst/>
          </a:prstGeom>
          <a:noFill/>
          <a:ln>
            <a:noFill/>
          </a:ln>
        </p:spPr>
        <p:txBody>
          <a:bodyPr tIns="91440" bIns="91440">
            <a:normAutofit fontScale="44000"/>
          </a:bodyPr>
          <a:p>
            <a:pPr>
              <a:lnSpc>
                <a:spcPct val="115000"/>
              </a:lnSpc>
              <a:tabLst>
                <a:tab algn="l" pos="0"/>
              </a:tabLst>
            </a:pPr>
            <a:r>
              <a:rPr b="0" lang="en" sz="1600" spc="-1" strike="noStrike">
                <a:solidFill>
                  <a:srgbClr val="000000"/>
                </a:solidFill>
                <a:highlight>
                  <a:srgbClr val="ffffff"/>
                </a:highlight>
                <a:latin typeface="Calibri"/>
                <a:ea typeface="Calibri"/>
              </a:rPr>
              <a:t>Broadly a ML problem can be classified into supervised and unsupervised problems.</a:t>
            </a:r>
            <a:endParaRPr b="0" lang="en-US" sz="1600" spc="-1" strike="noStrike">
              <a:solidFill>
                <a:srgbClr val="000000"/>
              </a:solidFill>
              <a:latin typeface="Arial"/>
            </a:endParaRPr>
          </a:p>
          <a:p>
            <a:pPr>
              <a:lnSpc>
                <a:spcPct val="115000"/>
              </a:lnSpc>
              <a:spcBef>
                <a:spcPts val="1199"/>
              </a:spcBef>
              <a:tabLst>
                <a:tab algn="l" pos="0"/>
              </a:tabLst>
            </a:pPr>
            <a:r>
              <a:rPr b="1" lang="en" sz="1600" spc="-1" strike="noStrike">
                <a:solidFill>
                  <a:srgbClr val="000000"/>
                </a:solidFill>
                <a:highlight>
                  <a:srgbClr val="ffffff"/>
                </a:highlight>
                <a:latin typeface="Calibri"/>
                <a:ea typeface="Calibri"/>
              </a:rPr>
              <a:t>Supervised: </a:t>
            </a:r>
            <a:r>
              <a:rPr b="0" lang="en" sz="1600" spc="-1" strike="noStrike">
                <a:solidFill>
                  <a:srgbClr val="000000"/>
                </a:solidFill>
                <a:highlight>
                  <a:srgbClr val="ffffff"/>
                </a:highlight>
                <a:latin typeface="Calibri"/>
                <a:ea typeface="Calibri"/>
              </a:rPr>
              <a:t> we train a model with data which is already labelled or in simpler words we have a dataset which contains information about what the actual output must look like. So once the model learns from this “Training data” it tries to predict the output for a new set of examples by establishing a relationship between the input and output.</a:t>
            </a:r>
            <a:endParaRPr b="0" lang="en-US" sz="1600" spc="-1" strike="noStrike">
              <a:solidFill>
                <a:srgbClr val="000000"/>
              </a:solidFill>
              <a:latin typeface="Arial"/>
            </a:endParaRPr>
          </a:p>
          <a:p>
            <a:pPr>
              <a:lnSpc>
                <a:spcPct val="115000"/>
              </a:lnSpc>
              <a:spcBef>
                <a:spcPts val="1199"/>
              </a:spcBef>
              <a:spcAft>
                <a:spcPts val="1199"/>
              </a:spcAft>
              <a:tabLst>
                <a:tab algn="l" pos="0"/>
              </a:tabLst>
            </a:pPr>
            <a:r>
              <a:rPr b="1" lang="en" sz="1600" spc="-1" strike="noStrike">
                <a:solidFill>
                  <a:srgbClr val="000000"/>
                </a:solidFill>
                <a:highlight>
                  <a:srgbClr val="ffffff"/>
                </a:highlight>
                <a:latin typeface="Calibri"/>
                <a:ea typeface="Calibri"/>
              </a:rPr>
              <a:t>Unsupervised: </a:t>
            </a:r>
            <a:r>
              <a:rPr b="0" lang="en" sz="1600" spc="-1" strike="noStrike">
                <a:solidFill>
                  <a:srgbClr val="000000"/>
                </a:solidFill>
                <a:highlight>
                  <a:srgbClr val="ffffff"/>
                </a:highlight>
                <a:latin typeface="Calibri"/>
                <a:ea typeface="Calibri"/>
              </a:rPr>
              <a:t>training of machine using information that is neither classified nor labelled and allowing the algorithm to act on that information without guidance. Here the task of machine is to group unsorted information according to similarities, patterns and differences without any prior training of data. </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Regression and Classification</a:t>
            </a:r>
            <a:endParaRPr b="0" lang="en-US" sz="2600" spc="-1" strike="noStrike">
              <a:solidFill>
                <a:srgbClr val="000000"/>
              </a:solidFill>
              <a:latin typeface="Arial"/>
            </a:endParaRPr>
          </a:p>
        </p:txBody>
      </p:sp>
      <p:sp>
        <p:nvSpPr>
          <p:cNvPr id="97" name="TextShape 2"/>
          <p:cNvSpPr txBox="1"/>
          <p:nvPr/>
        </p:nvSpPr>
        <p:spPr>
          <a:xfrm>
            <a:off x="729360" y="2079000"/>
            <a:ext cx="7688520" cy="2260800"/>
          </a:xfrm>
          <a:prstGeom prst="rect">
            <a:avLst/>
          </a:prstGeom>
          <a:noFill/>
          <a:ln>
            <a:noFill/>
          </a:ln>
        </p:spPr>
        <p:txBody>
          <a:bodyPr tIns="91440" bIns="91440">
            <a:normAutofit fontScale="49000"/>
          </a:bodyPr>
          <a:p>
            <a:pPr>
              <a:lnSpc>
                <a:spcPct val="115000"/>
              </a:lnSpc>
              <a:tabLst>
                <a:tab algn="l" pos="0"/>
              </a:tabLst>
            </a:pPr>
            <a:r>
              <a:rPr b="0" lang="en" sz="1600" spc="-1" strike="noStrike">
                <a:solidFill>
                  <a:srgbClr val="000000"/>
                </a:solidFill>
                <a:highlight>
                  <a:srgbClr val="ffffff"/>
                </a:highlight>
                <a:latin typeface="Calibri"/>
                <a:ea typeface="Calibri"/>
              </a:rPr>
              <a:t>Supervised learning problems can be further classified into regression and classification problems</a:t>
            </a:r>
            <a:endParaRPr b="0" lang="en-US" sz="1600" spc="-1" strike="noStrike">
              <a:solidFill>
                <a:srgbClr val="000000"/>
              </a:solidFill>
              <a:latin typeface="Arial"/>
            </a:endParaRPr>
          </a:p>
          <a:p>
            <a:pPr>
              <a:lnSpc>
                <a:spcPct val="115000"/>
              </a:lnSpc>
              <a:spcBef>
                <a:spcPts val="1199"/>
              </a:spcBef>
              <a:tabLst>
                <a:tab algn="l" pos="0"/>
              </a:tabLst>
            </a:pPr>
            <a:r>
              <a:rPr b="1" lang="en" sz="1600" spc="-1" strike="noStrike">
                <a:solidFill>
                  <a:srgbClr val="000000"/>
                </a:solidFill>
                <a:highlight>
                  <a:srgbClr val="ffffff"/>
                </a:highlight>
                <a:latin typeface="Calibri"/>
                <a:ea typeface="Calibri"/>
              </a:rPr>
              <a:t>Regression: </a:t>
            </a:r>
            <a:r>
              <a:rPr b="0" lang="en" sz="1600" spc="-1" strike="noStrike">
                <a:solidFill>
                  <a:srgbClr val="000000"/>
                </a:solidFill>
                <a:highlight>
                  <a:srgbClr val="ffffff"/>
                </a:highlight>
                <a:latin typeface="Calibri"/>
                <a:ea typeface="Calibri"/>
              </a:rPr>
              <a:t>Whenever we are trying to predict results within a continuous output, meaning we are trying to map some input variables to some continuous function. For example: Given the characteristics of a mobile phone, we need to predict the approximate price of the mobile phone.</a:t>
            </a:r>
            <a:endParaRPr b="0" lang="en-US" sz="1600" spc="-1" strike="noStrike">
              <a:solidFill>
                <a:srgbClr val="000000"/>
              </a:solidFill>
              <a:latin typeface="Arial"/>
            </a:endParaRPr>
          </a:p>
          <a:p>
            <a:pPr>
              <a:lnSpc>
                <a:spcPct val="115000"/>
              </a:lnSpc>
              <a:spcBef>
                <a:spcPts val="1199"/>
              </a:spcBef>
              <a:spcAft>
                <a:spcPts val="1199"/>
              </a:spcAft>
              <a:tabLst>
                <a:tab algn="l" pos="0"/>
              </a:tabLst>
            </a:pPr>
            <a:r>
              <a:rPr b="1" lang="en" sz="1600" spc="-1" strike="noStrike">
                <a:solidFill>
                  <a:srgbClr val="000000"/>
                </a:solidFill>
                <a:highlight>
                  <a:srgbClr val="ffffff"/>
                </a:highlight>
                <a:latin typeface="Calibri"/>
                <a:ea typeface="Calibri"/>
              </a:rPr>
              <a:t>Classification: </a:t>
            </a:r>
            <a:r>
              <a:rPr b="0" lang="en" sz="1600" spc="-1" strike="noStrike">
                <a:solidFill>
                  <a:srgbClr val="000000"/>
                </a:solidFill>
                <a:highlight>
                  <a:srgbClr val="ffffff"/>
                </a:highlight>
                <a:latin typeface="Calibri"/>
                <a:ea typeface="Calibri"/>
              </a:rPr>
              <a:t> Whenever we are trying to classify the output into specific categories, meaning we need to map some input variables to output some discrete values. For example: Given an image of an animal, we need to classify into whether its a cat or a dog.</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Google Shape;124;p19" descr=""/>
          <p:cNvPicPr/>
          <p:nvPr/>
        </p:nvPicPr>
        <p:blipFill>
          <a:blip r:embed="rId1"/>
          <a:stretch/>
        </p:blipFill>
        <p:spPr>
          <a:xfrm>
            <a:off x="413280" y="1520640"/>
            <a:ext cx="2574360" cy="1930680"/>
          </a:xfrm>
          <a:prstGeom prst="rect">
            <a:avLst/>
          </a:prstGeom>
          <a:ln>
            <a:noFill/>
          </a:ln>
        </p:spPr>
      </p:pic>
      <p:pic>
        <p:nvPicPr>
          <p:cNvPr id="99" name="Google Shape;125;p19" descr=""/>
          <p:cNvPicPr/>
          <p:nvPr/>
        </p:nvPicPr>
        <p:blipFill>
          <a:blip r:embed="rId2"/>
          <a:stretch/>
        </p:blipFill>
        <p:spPr>
          <a:xfrm>
            <a:off x="5815440" y="1407600"/>
            <a:ext cx="3121920" cy="1755720"/>
          </a:xfrm>
          <a:prstGeom prst="rect">
            <a:avLst/>
          </a:prstGeom>
          <a:ln>
            <a:noFill/>
          </a:ln>
        </p:spPr>
      </p:pic>
      <p:pic>
        <p:nvPicPr>
          <p:cNvPr id="100" name="Google Shape;126;p19" descr=""/>
          <p:cNvPicPr/>
          <p:nvPr/>
        </p:nvPicPr>
        <p:blipFill>
          <a:blip r:embed="rId3"/>
          <a:stretch/>
        </p:blipFill>
        <p:spPr>
          <a:xfrm>
            <a:off x="3288960" y="2634480"/>
            <a:ext cx="2385360" cy="2318040"/>
          </a:xfrm>
          <a:prstGeom prst="rect">
            <a:avLst/>
          </a:prstGeom>
          <a:ln>
            <a:noFill/>
          </a:ln>
        </p:spPr>
      </p:pic>
      <p:sp>
        <p:nvSpPr>
          <p:cNvPr id="101" name="CustomShape 1"/>
          <p:cNvSpPr/>
          <p:nvPr/>
        </p:nvSpPr>
        <p:spPr>
          <a:xfrm>
            <a:off x="698040" y="3451680"/>
            <a:ext cx="2004840" cy="3963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 sz="1400" spc="-1" strike="noStrike">
                <a:solidFill>
                  <a:srgbClr val="000000"/>
                </a:solidFill>
                <a:latin typeface="Lato"/>
                <a:ea typeface="Lato"/>
              </a:rPr>
              <a:t>Regression</a:t>
            </a:r>
            <a:endParaRPr b="0" lang="en-US" sz="1400" spc="-1" strike="noStrike">
              <a:latin typeface="Arial"/>
            </a:endParaRPr>
          </a:p>
        </p:txBody>
      </p:sp>
      <p:sp>
        <p:nvSpPr>
          <p:cNvPr id="102" name="CustomShape 2"/>
          <p:cNvSpPr/>
          <p:nvPr/>
        </p:nvSpPr>
        <p:spPr>
          <a:xfrm>
            <a:off x="3569400" y="2171520"/>
            <a:ext cx="2004840" cy="3963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 sz="1400" spc="-1" strike="noStrike">
                <a:solidFill>
                  <a:srgbClr val="000000"/>
                </a:solidFill>
                <a:latin typeface="Lato"/>
                <a:ea typeface="Lato"/>
              </a:rPr>
              <a:t>Clustering</a:t>
            </a:r>
            <a:endParaRPr b="0" lang="en-US" sz="1400" spc="-1" strike="noStrike">
              <a:latin typeface="Arial"/>
            </a:endParaRPr>
          </a:p>
        </p:txBody>
      </p:sp>
      <p:sp>
        <p:nvSpPr>
          <p:cNvPr id="103" name="CustomShape 3"/>
          <p:cNvSpPr/>
          <p:nvPr/>
        </p:nvSpPr>
        <p:spPr>
          <a:xfrm>
            <a:off x="6373800" y="3051360"/>
            <a:ext cx="2004840" cy="3963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 sz="1400" spc="-1" strike="noStrike">
                <a:solidFill>
                  <a:srgbClr val="000000"/>
                </a:solidFill>
                <a:latin typeface="Lato"/>
                <a:ea typeface="Lato"/>
              </a:rPr>
              <a:t>Classification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Linear Regression</a:t>
            </a:r>
            <a:endParaRPr b="0" lang="en-US" sz="2600" spc="-1" strike="noStrike">
              <a:solidFill>
                <a:srgbClr val="000000"/>
              </a:solidFill>
              <a:latin typeface="Arial"/>
            </a:endParaRPr>
          </a:p>
        </p:txBody>
      </p:sp>
      <p:sp>
        <p:nvSpPr>
          <p:cNvPr id="105" name="TextShape 2"/>
          <p:cNvSpPr txBox="1"/>
          <p:nvPr/>
        </p:nvSpPr>
        <p:spPr>
          <a:xfrm>
            <a:off x="729360" y="2079000"/>
            <a:ext cx="7688520" cy="2260800"/>
          </a:xfrm>
          <a:prstGeom prst="rect">
            <a:avLst/>
          </a:prstGeom>
          <a:noFill/>
          <a:ln>
            <a:noFill/>
          </a:ln>
        </p:spPr>
        <p:txBody>
          <a:bodyPr tIns="91440" bIns="91440">
            <a:normAutofit/>
          </a:bodyPr>
          <a:p>
            <a:pPr>
              <a:lnSpc>
                <a:spcPct val="100000"/>
              </a:lnSpc>
              <a:spcBef>
                <a:spcPts val="1400"/>
              </a:spcBef>
              <a:tabLst>
                <a:tab algn="l" pos="0"/>
              </a:tabLst>
            </a:pPr>
            <a:r>
              <a:rPr b="0" lang="en" sz="1600" spc="-1" strike="noStrike">
                <a:solidFill>
                  <a:srgbClr val="000000"/>
                </a:solidFill>
                <a:highlight>
                  <a:srgbClr val="ffffff"/>
                </a:highlight>
                <a:latin typeface="Calibri"/>
                <a:ea typeface="Calibri"/>
              </a:rPr>
              <a:t>As the name suggests, a linear regression model tries to map the output variable with the input variable in a linear fashion. In rather simpler words, a linear regression model assumes a linear relationship between a dependent, continuous variable Y with one or more independent variables called X.</a:t>
            </a:r>
            <a:endParaRPr b="0" lang="en-US" sz="1600" spc="-1" strike="noStrike">
              <a:solidFill>
                <a:srgbClr val="000000"/>
              </a:solidFill>
              <a:latin typeface="Arial"/>
            </a:endParaRPr>
          </a:p>
          <a:p>
            <a:pPr>
              <a:lnSpc>
                <a:spcPct val="115000"/>
              </a:lnSpc>
              <a:spcAft>
                <a:spcPts val="1199"/>
              </a:spcAft>
              <a:tabLst>
                <a:tab algn="l" pos="0"/>
              </a:tabLst>
            </a:pPr>
            <a:endParaRPr b="0" lang="en-US" sz="1600" spc="-1" strike="noStrike">
              <a:solidFill>
                <a:srgbClr val="000000"/>
              </a:solidFill>
              <a:latin typeface="Arial"/>
            </a:endParaRPr>
          </a:p>
        </p:txBody>
      </p:sp>
      <p:pic>
        <p:nvPicPr>
          <p:cNvPr id="106" name="Google Shape;136;p20" descr=""/>
          <p:cNvPicPr/>
          <p:nvPr/>
        </p:nvPicPr>
        <p:blipFill>
          <a:blip r:embed="rId1"/>
          <a:stretch/>
        </p:blipFill>
        <p:spPr>
          <a:xfrm>
            <a:off x="729360" y="3253680"/>
            <a:ext cx="2137320" cy="1767960"/>
          </a:xfrm>
          <a:prstGeom prst="rect">
            <a:avLst/>
          </a:prstGeom>
          <a:ln>
            <a:noFill/>
          </a:ln>
        </p:spPr>
      </p:pic>
      <p:sp>
        <p:nvSpPr>
          <p:cNvPr id="107" name="CustomShape 3"/>
          <p:cNvSpPr/>
          <p:nvPr/>
        </p:nvSpPr>
        <p:spPr>
          <a:xfrm>
            <a:off x="3960360" y="3095280"/>
            <a:ext cx="3953520" cy="45756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1" lang="en" sz="1800" spc="-1" strike="noStrike">
                <a:solidFill>
                  <a:srgbClr val="000000"/>
                </a:solidFill>
                <a:latin typeface="Lato"/>
                <a:ea typeface="Lato"/>
              </a:rPr>
              <a:t>Y = MX + C</a:t>
            </a:r>
            <a:endParaRPr b="0" lang="en-US" sz="1800" spc="-1" strike="noStrike">
              <a:latin typeface="Arial"/>
            </a:endParaRPr>
          </a:p>
        </p:txBody>
      </p:sp>
      <p:sp>
        <p:nvSpPr>
          <p:cNvPr id="108" name="CustomShape 4"/>
          <p:cNvSpPr/>
          <p:nvPr/>
        </p:nvSpPr>
        <p:spPr>
          <a:xfrm>
            <a:off x="3677760" y="3481200"/>
            <a:ext cx="5465880" cy="16426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1600" spc="-1" strike="noStrike">
                <a:solidFill>
                  <a:srgbClr val="000000"/>
                </a:solidFill>
                <a:highlight>
                  <a:srgbClr val="ffffff"/>
                </a:highlight>
                <a:latin typeface="Calibri"/>
                <a:ea typeface="Calibri"/>
              </a:rPr>
              <a:t>Here,</a:t>
            </a:r>
            <a:endParaRPr b="0" lang="en-US" sz="1600" spc="-1" strike="noStrike">
              <a:latin typeface="Arial"/>
            </a:endParaRPr>
          </a:p>
          <a:p>
            <a:pPr>
              <a:lnSpc>
                <a:spcPct val="100000"/>
              </a:lnSpc>
              <a:tabLst>
                <a:tab algn="l" pos="0"/>
              </a:tabLst>
            </a:pPr>
            <a:r>
              <a:rPr b="0" lang="en" sz="1600" spc="-1" strike="noStrike">
                <a:solidFill>
                  <a:srgbClr val="000000"/>
                </a:solidFill>
                <a:highlight>
                  <a:srgbClr val="ffffff"/>
                </a:highlight>
                <a:latin typeface="Calibri"/>
                <a:ea typeface="Calibri"/>
              </a:rPr>
              <a:t>Y = dependent, continuous variable (eg: cost of a house)</a:t>
            </a:r>
            <a:endParaRPr b="0" lang="en-US" sz="1600" spc="-1" strike="noStrike">
              <a:latin typeface="Arial"/>
            </a:endParaRPr>
          </a:p>
          <a:p>
            <a:pPr>
              <a:lnSpc>
                <a:spcPct val="100000"/>
              </a:lnSpc>
              <a:tabLst>
                <a:tab algn="l" pos="0"/>
              </a:tabLst>
            </a:pPr>
            <a:r>
              <a:rPr b="0" lang="en" sz="1600" spc="-1" strike="noStrike">
                <a:solidFill>
                  <a:srgbClr val="000000"/>
                </a:solidFill>
                <a:highlight>
                  <a:srgbClr val="ffffff"/>
                </a:highlight>
                <a:latin typeface="Calibri"/>
                <a:ea typeface="Calibri"/>
              </a:rPr>
              <a:t>X = independent (eg: square feet area of house)</a:t>
            </a:r>
            <a:endParaRPr b="0" lang="en-US" sz="1600" spc="-1" strike="noStrike">
              <a:latin typeface="Arial"/>
            </a:endParaRPr>
          </a:p>
          <a:p>
            <a:pPr>
              <a:lnSpc>
                <a:spcPct val="100000"/>
              </a:lnSpc>
              <a:tabLst>
                <a:tab algn="l" pos="0"/>
              </a:tabLst>
            </a:pPr>
            <a:r>
              <a:rPr b="0" lang="en" sz="1600" spc="-1" strike="noStrike">
                <a:solidFill>
                  <a:srgbClr val="000000"/>
                </a:solidFill>
                <a:highlight>
                  <a:srgbClr val="ffffff"/>
                </a:highlight>
                <a:latin typeface="Calibri"/>
                <a:ea typeface="Calibri"/>
              </a:rPr>
              <a:t>M, C = weight and bias terms of the linear regression model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Google Shape;143;p21" descr=""/>
          <p:cNvPicPr/>
          <p:nvPr/>
        </p:nvPicPr>
        <p:blipFill>
          <a:blip r:embed="rId1"/>
          <a:stretch/>
        </p:blipFill>
        <p:spPr>
          <a:xfrm>
            <a:off x="191160" y="1472400"/>
            <a:ext cx="4628160" cy="1693080"/>
          </a:xfrm>
          <a:prstGeom prst="rect">
            <a:avLst/>
          </a:prstGeom>
          <a:ln>
            <a:noFill/>
          </a:ln>
        </p:spPr>
      </p:pic>
      <p:pic>
        <p:nvPicPr>
          <p:cNvPr id="110" name="Google Shape;144;p21" descr=""/>
          <p:cNvPicPr/>
          <p:nvPr/>
        </p:nvPicPr>
        <p:blipFill>
          <a:blip r:embed="rId2"/>
          <a:stretch/>
        </p:blipFill>
        <p:spPr>
          <a:xfrm>
            <a:off x="5235480" y="1508040"/>
            <a:ext cx="3236040" cy="1621800"/>
          </a:xfrm>
          <a:prstGeom prst="rect">
            <a:avLst/>
          </a:prstGeom>
          <a:ln>
            <a:noFill/>
          </a:ln>
        </p:spPr>
      </p:pic>
      <p:pic>
        <p:nvPicPr>
          <p:cNvPr id="111" name="Google Shape;145;p21" descr=""/>
          <p:cNvPicPr/>
          <p:nvPr/>
        </p:nvPicPr>
        <p:blipFill>
          <a:blip r:embed="rId3"/>
          <a:stretch/>
        </p:blipFill>
        <p:spPr>
          <a:xfrm>
            <a:off x="1311120" y="3218040"/>
            <a:ext cx="3340800" cy="1708200"/>
          </a:xfrm>
          <a:prstGeom prst="rect">
            <a:avLst/>
          </a:prstGeom>
          <a:ln>
            <a:noFill/>
          </a:ln>
        </p:spPr>
      </p:pic>
      <p:sp>
        <p:nvSpPr>
          <p:cNvPr id="112" name="CustomShape 1"/>
          <p:cNvSpPr/>
          <p:nvPr/>
        </p:nvSpPr>
        <p:spPr>
          <a:xfrm>
            <a:off x="4931280" y="3452400"/>
            <a:ext cx="4005000" cy="1035720"/>
          </a:xfrm>
          <a:prstGeom prst="rect">
            <a:avLst/>
          </a:prstGeom>
          <a:noFill/>
          <a:ln>
            <a:noFill/>
          </a:ln>
        </p:spPr>
        <p:style>
          <a:lnRef idx="0"/>
          <a:fillRef idx="0"/>
          <a:effectRef idx="0"/>
          <a:fontRef idx="minor"/>
        </p:style>
        <p:txBody>
          <a:bodyPr tIns="91440" bIns="91440">
            <a:spAutoFit/>
          </a:bodyPr>
          <a:p>
            <a:pPr algn="ctr">
              <a:lnSpc>
                <a:spcPct val="100000"/>
              </a:lnSpc>
              <a:tabLst>
                <a:tab algn="l" pos="0"/>
              </a:tabLst>
            </a:pPr>
            <a:r>
              <a:rPr b="0" lang="en" sz="1400" spc="-1" strike="noStrike">
                <a:solidFill>
                  <a:srgbClr val="000000"/>
                </a:solidFill>
                <a:latin typeface="Lato"/>
                <a:ea typeface="Lato"/>
              </a:rPr>
              <a:t>BUT, How do you determine the best fit line</a:t>
            </a:r>
            <a:endParaRPr b="0" lang="en-US" sz="1400" spc="-1" strike="noStrike">
              <a:latin typeface="Arial"/>
            </a:endParaRPr>
          </a:p>
          <a:p>
            <a:pPr algn="ctr">
              <a:lnSpc>
                <a:spcPct val="100000"/>
              </a:lnSpc>
              <a:tabLst>
                <a:tab algn="l" pos="0"/>
              </a:tabLst>
            </a:pPr>
            <a:r>
              <a:rPr b="0" lang="en" sz="1400" spc="-1" strike="noStrike">
                <a:solidFill>
                  <a:srgbClr val="000000"/>
                </a:solidFill>
                <a:latin typeface="Lato"/>
                <a:ea typeface="Lato"/>
              </a:rPr>
              <a:t>(or)</a:t>
            </a:r>
            <a:endParaRPr b="0" lang="en-US" sz="1400" spc="-1" strike="noStrike">
              <a:latin typeface="Arial"/>
            </a:endParaRPr>
          </a:p>
          <a:p>
            <a:pPr algn="ctr">
              <a:lnSpc>
                <a:spcPct val="100000"/>
              </a:lnSpc>
              <a:tabLst>
                <a:tab algn="l" pos="0"/>
              </a:tabLst>
            </a:pPr>
            <a:r>
              <a:rPr b="0" lang="en" sz="1400" spc="-1" strike="noStrike">
                <a:solidFill>
                  <a:srgbClr val="000000"/>
                </a:solidFill>
                <a:latin typeface="Lato"/>
                <a:ea typeface="Lato"/>
              </a:rPr>
              <a:t>How do you find the values of m and c for optimal solutions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729360" y="1318680"/>
            <a:ext cx="7688520" cy="534960"/>
          </a:xfrm>
          <a:prstGeom prst="rect">
            <a:avLst/>
          </a:prstGeom>
          <a:noFill/>
          <a:ln>
            <a:noFill/>
          </a:ln>
        </p:spPr>
        <p:txBody>
          <a:bodyPr tIns="91440" bIns="91440">
            <a:normAutofit fontScale="86000"/>
          </a:bodyPr>
          <a:p>
            <a:pPr>
              <a:lnSpc>
                <a:spcPct val="100000"/>
              </a:lnSpc>
              <a:tabLst>
                <a:tab algn="l" pos="0"/>
              </a:tabLst>
            </a:pPr>
            <a:r>
              <a:rPr b="1" lang="en" sz="2600" spc="-1" strike="noStrike">
                <a:solidFill>
                  <a:srgbClr val="1a1a1a"/>
                </a:solidFill>
                <a:latin typeface="Raleway"/>
                <a:ea typeface="Raleway"/>
              </a:rPr>
              <a:t>Cost function</a:t>
            </a:r>
            <a:endParaRPr b="0" lang="en-US" sz="2600" spc="-1" strike="noStrike">
              <a:solidFill>
                <a:srgbClr val="000000"/>
              </a:solidFill>
              <a:latin typeface="Arial"/>
            </a:endParaRPr>
          </a:p>
        </p:txBody>
      </p:sp>
      <p:sp>
        <p:nvSpPr>
          <p:cNvPr id="114" name="TextShape 2"/>
          <p:cNvSpPr txBox="1"/>
          <p:nvPr/>
        </p:nvSpPr>
        <p:spPr>
          <a:xfrm>
            <a:off x="729360" y="1757880"/>
            <a:ext cx="4233240" cy="3124440"/>
          </a:xfrm>
          <a:prstGeom prst="rect">
            <a:avLst/>
          </a:prstGeom>
          <a:noFill/>
          <a:ln>
            <a:noFill/>
          </a:ln>
        </p:spPr>
        <p:txBody>
          <a:bodyPr tIns="91440" bIns="91440">
            <a:normAutofit fontScale="70000"/>
          </a:bodyPr>
          <a:p>
            <a:pPr>
              <a:lnSpc>
                <a:spcPct val="115000"/>
              </a:lnSpc>
              <a:tabLst>
                <a:tab algn="l" pos="0"/>
              </a:tabLst>
            </a:pPr>
            <a:r>
              <a:rPr b="0" lang="en" sz="1600" spc="-1" strike="noStrike">
                <a:solidFill>
                  <a:srgbClr val="000000"/>
                </a:solidFill>
                <a:highlight>
                  <a:srgbClr val="ffffff"/>
                </a:highlight>
                <a:latin typeface="Calibri"/>
                <a:ea typeface="Calibri"/>
              </a:rPr>
              <a:t>we need to have a metric to evaluate how well our model is fitting the given data. This metric is modelled into a function which we call a cost function. So the cost function defines how much the given line is deviating from the points in the given dataset. </a:t>
            </a:r>
            <a:endParaRPr b="0" lang="en-US" sz="1600" spc="-1" strike="noStrike">
              <a:solidFill>
                <a:srgbClr val="000000"/>
              </a:solidFill>
              <a:latin typeface="Arial"/>
            </a:endParaRPr>
          </a:p>
          <a:p>
            <a:pPr>
              <a:lnSpc>
                <a:spcPct val="115000"/>
              </a:lnSpc>
              <a:spcBef>
                <a:spcPts val="1199"/>
              </a:spcBef>
              <a:spcAft>
                <a:spcPts val="1199"/>
              </a:spcAft>
              <a:tabLst>
                <a:tab algn="l" pos="0"/>
              </a:tabLst>
            </a:pPr>
            <a:r>
              <a:rPr b="1" lang="en" sz="1600" spc="-1" strike="noStrike">
                <a:solidFill>
                  <a:srgbClr val="000000"/>
                </a:solidFill>
                <a:highlight>
                  <a:srgbClr val="ffffff"/>
                </a:highlight>
                <a:latin typeface="Calibri"/>
                <a:ea typeface="Calibri"/>
              </a:rPr>
              <a:t>We need to model our cost function in terms of our parameters which define the line so that we can find the “optimal” set of parameters when the cost is minimum.</a:t>
            </a:r>
            <a:endParaRPr b="0" lang="en-US" sz="1600" spc="-1" strike="noStrike">
              <a:solidFill>
                <a:srgbClr val="000000"/>
              </a:solidFill>
              <a:latin typeface="Arial"/>
            </a:endParaRPr>
          </a:p>
        </p:txBody>
      </p:sp>
      <p:pic>
        <p:nvPicPr>
          <p:cNvPr id="115" name="Google Shape;153;p22" descr=""/>
          <p:cNvPicPr/>
          <p:nvPr/>
        </p:nvPicPr>
        <p:blipFill>
          <a:blip r:embed="rId1"/>
          <a:srcRect l="5366" t="19722" r="6698" b="5855"/>
          <a:stretch/>
        </p:blipFill>
        <p:spPr>
          <a:xfrm>
            <a:off x="5374080" y="1854000"/>
            <a:ext cx="3219120" cy="26377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LibreOffice/6.4.6.2$Linux_X86_64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2021-02-26T10:29:53Z</dcterms:modified>
  <cp:revision>1</cp:revision>
  <dc:subject/>
  <dc:title/>
</cp:coreProperties>
</file>